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6"/>
  </p:normalViewPr>
  <p:slideViewPr>
    <p:cSldViewPr snapToGrid="0" snapToObjects="1">
      <p:cViewPr varScale="1">
        <p:scale>
          <a:sx n="90" d="100"/>
          <a:sy n="90" d="100"/>
        </p:scale>
        <p:origin x="23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7/13/17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7/13/17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7/13/17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7/13/17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0.jpg"/><Relationship Id="rId5" Type="http://schemas.openxmlformats.org/officeDocument/2006/relationships/image" Target="../media/image13.jpg"/><Relationship Id="rId6" Type="http://schemas.openxmlformats.org/officeDocument/2006/relationships/image" Target="../media/image39.jpg"/><Relationship Id="rId7" Type="http://schemas.openxmlformats.org/officeDocument/2006/relationships/image" Target="../media/image40.jpg"/><Relationship Id="rId8" Type="http://schemas.openxmlformats.org/officeDocument/2006/relationships/image" Target="../media/image41.jpg"/><Relationship Id="rId9" Type="http://schemas.openxmlformats.org/officeDocument/2006/relationships/image" Target="../media/image42.jpg"/><Relationship Id="rId10" Type="http://schemas.openxmlformats.org/officeDocument/2006/relationships/image" Target="../media/image43.jpg"/><Relationship Id="rId11"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50.jpg"/><Relationship Id="rId8" Type="http://schemas.openxmlformats.org/officeDocument/2006/relationships/image" Target="../media/image30.jpg"/><Relationship Id="rId9" Type="http://schemas.openxmlformats.org/officeDocument/2006/relationships/image" Target="../media/image51.jpg"/><Relationship Id="rId10" Type="http://schemas.openxmlformats.org/officeDocument/2006/relationships/image" Target="../media/image52.jpg"/><Relationship Id="rId11" Type="http://schemas.openxmlformats.org/officeDocument/2006/relationships/image" Target="../media/image53.jpg"/><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54.png"/><Relationship Id="rId5" Type="http://schemas.openxmlformats.org/officeDocument/2006/relationships/image" Target="../media/image49.jpg"/><Relationship Id="rId6" Type="http://schemas.openxmlformats.org/officeDocument/2006/relationships/image" Target="../media/image48.jpg"/><Relationship Id="rId7" Type="http://schemas.openxmlformats.org/officeDocument/2006/relationships/image" Target="../media/image47.jpg"/><Relationship Id="rId8" Type="http://schemas.openxmlformats.org/officeDocument/2006/relationships/image" Target="../media/image41.jpg"/><Relationship Id="rId9" Type="http://schemas.openxmlformats.org/officeDocument/2006/relationships/image" Target="../media/image51.jpg"/><Relationship Id="rId10" Type="http://schemas.openxmlformats.org/officeDocument/2006/relationships/image" Target="../media/image53.jpg"/><Relationship Id="rId11" Type="http://schemas.openxmlformats.org/officeDocument/2006/relationships/image" Target="../media/image55.jp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jpg"/><Relationship Id="rId9" Type="http://schemas.openxmlformats.org/officeDocument/2006/relationships/image" Target="../media/image24.jpg"/><Relationship Id="rId10" Type="http://schemas.openxmlformats.org/officeDocument/2006/relationships/image" Target="../media/image25.jpg"/><Relationship Id="rId11"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png"/><Relationship Id="rId5" Type="http://schemas.openxmlformats.org/officeDocument/2006/relationships/image" Target="../media/image30.jpg"/><Relationship Id="rId6"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2">
                    <a:lumMod val="60000"/>
                    <a:lumOff val="40000"/>
                  </a:schemeClr>
                </a:solidFill>
              </a:rPr>
              <a:t>Anime Recommender Engine</a:t>
            </a:r>
            <a:endParaRPr lang="en-US" dirty="0">
              <a:solidFill>
                <a:schemeClr val="bg2">
                  <a:lumMod val="60000"/>
                  <a:lumOff val="40000"/>
                </a:schemeClr>
              </a:solidFill>
            </a:endParaRPr>
          </a:p>
        </p:txBody>
      </p:sp>
      <p:sp>
        <p:nvSpPr>
          <p:cNvPr id="3" name="Subtitle 2"/>
          <p:cNvSpPr>
            <a:spLocks noGrp="1"/>
          </p:cNvSpPr>
          <p:nvPr>
            <p:ph type="subTitle" idx="1"/>
          </p:nvPr>
        </p:nvSpPr>
        <p:spPr/>
        <p:txBody>
          <a:bodyPr/>
          <a:lstStyle/>
          <a:p>
            <a:r>
              <a:rPr lang="en-US" dirty="0" smtClean="0">
                <a:solidFill>
                  <a:schemeClr val="bg1"/>
                </a:solidFill>
              </a:rPr>
              <a:t>By Chris Gray</a:t>
            </a:r>
            <a:endParaRPr lang="en-US" dirty="0">
              <a:solidFill>
                <a:schemeClr val="bg1"/>
              </a:solidFill>
            </a:endParaRPr>
          </a:p>
        </p:txBody>
      </p:sp>
    </p:spTree>
    <p:extLst>
      <p:ext uri="{BB962C8B-B14F-4D97-AF65-F5344CB8AC3E}">
        <p14:creationId xmlns:p14="http://schemas.microsoft.com/office/powerpoint/2010/main" val="205375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 Engine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272" y="1853263"/>
            <a:ext cx="3129280" cy="1146810"/>
          </a:xfrm>
          <a:prstGeom prst="rect">
            <a:avLst/>
          </a:prstGeom>
        </p:spPr>
      </p:pic>
      <p:sp>
        <p:nvSpPr>
          <p:cNvPr id="5" name="Content Placeholder 2"/>
          <p:cNvSpPr>
            <a:spLocks noGrp="1"/>
          </p:cNvSpPr>
          <p:nvPr>
            <p:ph idx="1"/>
          </p:nvPr>
        </p:nvSpPr>
        <p:spPr>
          <a:xfrm>
            <a:off x="1104293" y="1853248"/>
            <a:ext cx="8946541" cy="4195481"/>
          </a:xfrm>
        </p:spPr>
        <p:txBody>
          <a:bodyPr/>
          <a:lstStyle/>
          <a:p>
            <a:r>
              <a:rPr lang="en-US" dirty="0" err="1" smtClean="0"/>
              <a:t>Jaccard</a:t>
            </a:r>
            <a:endParaRPr lang="en-US" dirty="0" smtClean="0"/>
          </a:p>
          <a:p>
            <a:endParaRPr lang="en-US" dirty="0"/>
          </a:p>
          <a:p>
            <a:endParaRPr lang="en-US" dirty="0" smtClean="0"/>
          </a:p>
          <a:p>
            <a:endParaRPr lang="en-US" dirty="0" smtClean="0"/>
          </a:p>
          <a:p>
            <a:r>
              <a:rPr lang="en-US" dirty="0" smtClean="0"/>
              <a:t>Pearson</a:t>
            </a:r>
          </a:p>
          <a:p>
            <a:endParaRPr lang="en-US" dirty="0"/>
          </a:p>
          <a:p>
            <a:endParaRPr lang="en-US" dirty="0" smtClean="0"/>
          </a:p>
          <a:p>
            <a:r>
              <a:rPr lang="en-US" dirty="0" smtClean="0"/>
              <a:t>Cosine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272" y="3253778"/>
            <a:ext cx="3129280" cy="1143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272" y="4650483"/>
            <a:ext cx="5195455" cy="1143000"/>
          </a:xfrm>
          <a:prstGeom prst="rect">
            <a:avLst/>
          </a:prstGeom>
        </p:spPr>
      </p:pic>
    </p:spTree>
    <p:extLst>
      <p:ext uri="{BB962C8B-B14F-4D97-AF65-F5344CB8AC3E}">
        <p14:creationId xmlns:p14="http://schemas.microsoft.com/office/powerpoint/2010/main" val="78395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 Engine</a:t>
            </a:r>
          </a:p>
        </p:txBody>
      </p:sp>
      <p:sp>
        <p:nvSpPr>
          <p:cNvPr id="3" name="Content Placeholder 2"/>
          <p:cNvSpPr>
            <a:spLocks noGrp="1"/>
          </p:cNvSpPr>
          <p:nvPr>
            <p:ph idx="1"/>
          </p:nvPr>
        </p:nvSpPr>
        <p:spPr/>
        <p:txBody>
          <a:bodyPr/>
          <a:lstStyle/>
          <a:p>
            <a:r>
              <a:rPr lang="en-US" dirty="0" err="1" smtClean="0"/>
              <a:t>Jaccard</a:t>
            </a:r>
            <a:r>
              <a:rPr lang="en-US" dirty="0" smtClean="0"/>
              <a:t> </a:t>
            </a:r>
            <a:r>
              <a:rPr lang="mr-IN" dirty="0" smtClean="0"/>
              <a:t>–</a:t>
            </a:r>
            <a:r>
              <a:rPr lang="en-US" dirty="0" smtClean="0"/>
              <a:t> </a:t>
            </a:r>
            <a:r>
              <a:rPr lang="en-US" dirty="0" err="1" smtClean="0"/>
              <a:t>unuseable</a:t>
            </a:r>
            <a:r>
              <a:rPr lang="en-US" dirty="0" smtClean="0"/>
              <a:t> (only for binary/</a:t>
            </a:r>
            <a:r>
              <a:rPr lang="en-US" dirty="0" err="1" smtClean="0"/>
              <a:t>boolean</a:t>
            </a:r>
            <a:r>
              <a:rPr lang="en-US" dirty="0" smtClean="0"/>
              <a:t>)</a:t>
            </a:r>
          </a:p>
          <a:p>
            <a:endParaRPr lang="en-US" dirty="0"/>
          </a:p>
          <a:p>
            <a:r>
              <a:rPr lang="en-US" dirty="0" smtClean="0"/>
              <a:t>Pearson </a:t>
            </a:r>
            <a:r>
              <a:rPr lang="mr-IN" dirty="0" smtClean="0"/>
              <a:t>–</a:t>
            </a:r>
            <a:r>
              <a:rPr lang="en-US" dirty="0" smtClean="0"/>
              <a:t> only considers titles that both users have rated</a:t>
            </a:r>
          </a:p>
          <a:p>
            <a:endParaRPr lang="en-US" dirty="0"/>
          </a:p>
          <a:p>
            <a:r>
              <a:rPr lang="en-US" dirty="0" smtClean="0"/>
              <a:t>Cosine </a:t>
            </a:r>
            <a:r>
              <a:rPr lang="mr-IN" dirty="0" smtClean="0"/>
              <a:t>–</a:t>
            </a:r>
            <a:r>
              <a:rPr lang="en-US" dirty="0" smtClean="0"/>
              <a:t> similar to Pearson, but considers all titles users have rated</a:t>
            </a:r>
            <a:endParaRPr lang="en-US" dirty="0"/>
          </a:p>
        </p:txBody>
      </p:sp>
    </p:spTree>
    <p:extLst>
      <p:ext uri="{BB962C8B-B14F-4D97-AF65-F5344CB8AC3E}">
        <p14:creationId xmlns:p14="http://schemas.microsoft.com/office/powerpoint/2010/main" val="1117124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Popularity vs. Pearson vs. Cosine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853248"/>
            <a:ext cx="5181600" cy="457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711" y="1853248"/>
            <a:ext cx="5181600" cy="4572000"/>
          </a:xfrm>
          <a:prstGeom prst="rect">
            <a:avLst/>
          </a:prstGeom>
        </p:spPr>
      </p:pic>
    </p:spTree>
    <p:extLst>
      <p:ext uri="{BB962C8B-B14F-4D97-AF65-F5344CB8AC3E}">
        <p14:creationId xmlns:p14="http://schemas.microsoft.com/office/powerpoint/2010/main" val="545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Ricky’s Recommendations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6" y="1163143"/>
            <a:ext cx="1827556"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1" y="1163143"/>
            <a:ext cx="1928809"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939" y="1163143"/>
            <a:ext cx="1828800" cy="274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9468" y="1163143"/>
            <a:ext cx="1865385" cy="27432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7582" y="1163143"/>
            <a:ext cx="1826092" cy="27432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872" y="4114800"/>
            <a:ext cx="1828800" cy="27432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6401" y="4114800"/>
            <a:ext cx="1943100" cy="27432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2230" y="4114800"/>
            <a:ext cx="1934863" cy="27432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49468" y="4114800"/>
            <a:ext cx="1844382" cy="27432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87582" y="4114800"/>
            <a:ext cx="1901955" cy="2743200"/>
          </a:xfrm>
          <a:prstGeom prst="rect">
            <a:avLst/>
          </a:prstGeom>
        </p:spPr>
      </p:pic>
    </p:spTree>
    <p:extLst>
      <p:ext uri="{BB962C8B-B14F-4D97-AF65-F5344CB8AC3E}">
        <p14:creationId xmlns:p14="http://schemas.microsoft.com/office/powerpoint/2010/main" val="1405560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 Recommendations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152983"/>
            <a:ext cx="1828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134" y="1152983"/>
            <a:ext cx="195385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7207" y="1152983"/>
            <a:ext cx="1923585" cy="274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5015" y="1152983"/>
            <a:ext cx="1928809" cy="27432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8047" y="1152983"/>
            <a:ext cx="1959430" cy="27432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111" y="4114800"/>
            <a:ext cx="1887525" cy="27432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9134" y="4096385"/>
            <a:ext cx="1828800" cy="27432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17207" y="4110584"/>
            <a:ext cx="1947069" cy="27432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35015" y="4084981"/>
            <a:ext cx="1763483" cy="27432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58047" y="4096385"/>
            <a:ext cx="1878910" cy="2743200"/>
          </a:xfrm>
          <a:prstGeom prst="rect">
            <a:avLst/>
          </a:prstGeom>
        </p:spPr>
      </p:pic>
    </p:spTree>
    <p:extLst>
      <p:ext uri="{BB962C8B-B14F-4D97-AF65-F5344CB8AC3E}">
        <p14:creationId xmlns:p14="http://schemas.microsoft.com/office/powerpoint/2010/main" val="939072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Christina’s Recommendations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152983"/>
            <a:ext cx="195385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113" y="1149033"/>
            <a:ext cx="1959675"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940" y="1149033"/>
            <a:ext cx="1926405" cy="274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0874" y="1149033"/>
            <a:ext cx="1959430" cy="27432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0833" y="1149033"/>
            <a:ext cx="1928809" cy="27432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314" y="4114800"/>
            <a:ext cx="1923585" cy="27432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2113" y="4114800"/>
            <a:ext cx="1943100" cy="27432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3940" y="4114800"/>
            <a:ext cx="1947069" cy="27432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0874" y="4114800"/>
            <a:ext cx="1878910" cy="27432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50833" y="4114800"/>
            <a:ext cx="1954772" cy="2743200"/>
          </a:xfrm>
          <a:prstGeom prst="rect">
            <a:avLst/>
          </a:prstGeom>
        </p:spPr>
      </p:pic>
    </p:spTree>
    <p:extLst>
      <p:ext uri="{BB962C8B-B14F-4D97-AF65-F5344CB8AC3E}">
        <p14:creationId xmlns:p14="http://schemas.microsoft.com/office/powerpoint/2010/main" val="2045498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dirty="0"/>
          </a:p>
        </p:txBody>
      </p:sp>
      <p:sp>
        <p:nvSpPr>
          <p:cNvPr id="3" name="Content Placeholder 2"/>
          <p:cNvSpPr>
            <a:spLocks noGrp="1"/>
          </p:cNvSpPr>
          <p:nvPr>
            <p:ph idx="1"/>
          </p:nvPr>
        </p:nvSpPr>
        <p:spPr/>
        <p:txBody>
          <a:bodyPr/>
          <a:lstStyle/>
          <a:p>
            <a:r>
              <a:rPr lang="en-US" dirty="0" smtClean="0"/>
              <a:t>Add More Anime Titles Back Into the Dataset</a:t>
            </a:r>
          </a:p>
          <a:p>
            <a:r>
              <a:rPr lang="en-US" dirty="0" smtClean="0"/>
              <a:t>Create a Hybrid Recommender</a:t>
            </a:r>
          </a:p>
          <a:p>
            <a:r>
              <a:rPr lang="en-US" dirty="0" smtClean="0"/>
              <a:t>Generate an Interactive Website</a:t>
            </a:r>
          </a:p>
          <a:p>
            <a:r>
              <a:rPr lang="en-US" dirty="0" smtClean="0"/>
              <a:t>Get a Job!</a:t>
            </a:r>
            <a:endParaRPr lang="en-US" dirty="0"/>
          </a:p>
        </p:txBody>
      </p:sp>
    </p:spTree>
    <p:extLst>
      <p:ext uri="{BB962C8B-B14F-4D97-AF65-F5344CB8AC3E}">
        <p14:creationId xmlns:p14="http://schemas.microsoft.com/office/powerpoint/2010/main" val="177303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910730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Anime?</a:t>
            </a:r>
            <a:endParaRPr lang="en-US" dirty="0"/>
          </a:p>
        </p:txBody>
      </p:sp>
      <p:sp>
        <p:nvSpPr>
          <p:cNvPr id="3" name="Content Placeholder 2"/>
          <p:cNvSpPr>
            <a:spLocks noGrp="1"/>
          </p:cNvSpPr>
          <p:nvPr>
            <p:ph idx="1"/>
          </p:nvPr>
        </p:nvSpPr>
        <p:spPr/>
        <p:txBody>
          <a:bodyPr/>
          <a:lstStyle/>
          <a:p>
            <a:r>
              <a:rPr lang="en-US" dirty="0" smtClean="0"/>
              <a:t>Anime is becoming more and more popular not only in the U.S. but worldwide.  That being said current recommenders on video streaming services SUCK!</a:t>
            </a:r>
          </a:p>
          <a:p>
            <a:pPr lvl="1"/>
            <a:r>
              <a:rPr lang="en-US" dirty="0" smtClean="0"/>
              <a:t>Netflix</a:t>
            </a:r>
          </a:p>
          <a:p>
            <a:pPr lvl="1"/>
            <a:r>
              <a:rPr lang="en-US" dirty="0" smtClean="0"/>
              <a:t>Hulu</a:t>
            </a:r>
          </a:p>
          <a:p>
            <a:pPr lvl="1"/>
            <a:r>
              <a:rPr lang="en-US" dirty="0" smtClean="0"/>
              <a:t>Crunchyroll</a:t>
            </a:r>
            <a:endParaRPr lang="en-US" dirty="0"/>
          </a:p>
        </p:txBody>
      </p:sp>
    </p:spTree>
    <p:extLst>
      <p:ext uri="{BB962C8B-B14F-4D97-AF65-F5344CB8AC3E}">
        <p14:creationId xmlns:p14="http://schemas.microsoft.com/office/powerpoint/2010/main" val="79267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853248"/>
            <a:ext cx="2202775" cy="4195762"/>
          </a:xfrm>
        </p:spPr>
      </p:pic>
      <p:pic>
        <p:nvPicPr>
          <p:cNvPr id="6" name="Picture 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7847130" y="1852581"/>
            <a:ext cx="2203704" cy="4197096"/>
          </a:xfrm>
          <a:prstGeom prst="rect">
            <a:avLst/>
          </a:prstGeom>
        </p:spPr>
      </p:pic>
      <p:sp>
        <p:nvSpPr>
          <p:cNvPr id="11" name="TextBox 10"/>
          <p:cNvSpPr txBox="1"/>
          <p:nvPr/>
        </p:nvSpPr>
        <p:spPr>
          <a:xfrm>
            <a:off x="2848886" y="1852580"/>
            <a:ext cx="2466064" cy="3016210"/>
          </a:xfrm>
          <a:prstGeom prst="rect">
            <a:avLst/>
          </a:prstGeom>
          <a:noFill/>
        </p:spPr>
        <p:txBody>
          <a:bodyPr wrap="square" rtlCol="0">
            <a:spAutoFit/>
          </a:bodyPr>
          <a:lstStyle/>
          <a:p>
            <a:r>
              <a:rPr lang="en-US" dirty="0" smtClean="0">
                <a:solidFill>
                  <a:schemeClr val="bg1"/>
                </a:solidFill>
              </a:rPr>
              <a:t>Attack on Titan</a:t>
            </a:r>
          </a:p>
          <a:p>
            <a:endParaRPr lang="en-US" dirty="0" smtClean="0">
              <a:solidFill>
                <a:schemeClr val="bg1"/>
              </a:solidFill>
            </a:endParaRPr>
          </a:p>
          <a:p>
            <a:endParaRPr lang="en-US" sz="1400" dirty="0" smtClean="0">
              <a:solidFill>
                <a:schemeClr val="bg1"/>
              </a:solidFill>
            </a:endParaRPr>
          </a:p>
          <a:p>
            <a:r>
              <a:rPr lang="en-US" sz="1400" dirty="0" smtClean="0">
                <a:solidFill>
                  <a:schemeClr val="bg1"/>
                </a:solidFill>
              </a:rPr>
              <a:t>Post Apocalyptic World Where</a:t>
            </a:r>
            <a:r>
              <a:rPr lang="en-US" sz="1400" dirty="0">
                <a:solidFill>
                  <a:schemeClr val="bg1"/>
                </a:solidFill>
              </a:rPr>
              <a:t> </a:t>
            </a:r>
            <a:r>
              <a:rPr lang="en-US" sz="1400" dirty="0" smtClean="0">
                <a:solidFill>
                  <a:schemeClr val="bg1"/>
                </a:solidFill>
              </a:rPr>
              <a:t>Man-Eating Titans Have Wiped Out Most of the Population and the Few Remaining Humans Hide Behind the Safety of Huge Walls. When the Outer Wall is Broken Through They Are Forced to Stand up and Fight.</a:t>
            </a:r>
            <a:endParaRPr lang="en-US" sz="1400" dirty="0">
              <a:solidFill>
                <a:schemeClr val="bg1"/>
              </a:solidFill>
            </a:endParaRPr>
          </a:p>
        </p:txBody>
      </p:sp>
      <p:sp>
        <p:nvSpPr>
          <p:cNvPr id="12" name="TextBox 11"/>
          <p:cNvSpPr txBox="1"/>
          <p:nvPr/>
        </p:nvSpPr>
        <p:spPr>
          <a:xfrm>
            <a:off x="5314950" y="1852580"/>
            <a:ext cx="2532180" cy="3231654"/>
          </a:xfrm>
          <a:prstGeom prst="rect">
            <a:avLst/>
          </a:prstGeom>
          <a:noFill/>
        </p:spPr>
        <p:txBody>
          <a:bodyPr wrap="square" rtlCol="0">
            <a:spAutoFit/>
          </a:bodyPr>
          <a:lstStyle/>
          <a:p>
            <a:r>
              <a:rPr lang="en-US" dirty="0" smtClean="0">
                <a:solidFill>
                  <a:schemeClr val="bg1"/>
                </a:solidFill>
              </a:rPr>
              <a:t>Ouran High School Host Club</a:t>
            </a:r>
          </a:p>
          <a:p>
            <a:endParaRPr lang="en-US" sz="1400" dirty="0" smtClean="0">
              <a:solidFill>
                <a:schemeClr val="bg1"/>
              </a:solidFill>
            </a:endParaRPr>
          </a:p>
          <a:p>
            <a:r>
              <a:rPr lang="en-US" sz="1400" dirty="0" smtClean="0">
                <a:solidFill>
                  <a:schemeClr val="bg1"/>
                </a:solidFill>
              </a:rPr>
              <a:t>A Poor Student Attending a High School for the Rich and Elite Via Scholarship, But Ends Up Breaking a Vase Belonging to the School’s Host Club that was Worth 8 Million Yen. As a Result He Must Work in the Host Club to Pay Off the Debt. Only Problem is He is Actually a She</a:t>
            </a:r>
            <a:r>
              <a:rPr lang="mr-IN" sz="1400" dirty="0" smtClean="0">
                <a:solidFill>
                  <a:schemeClr val="bg1"/>
                </a:solidFill>
              </a:rPr>
              <a:t>…</a:t>
            </a:r>
            <a:endParaRPr lang="en-US" sz="1400" dirty="0">
              <a:solidFill>
                <a:schemeClr val="bg1"/>
              </a:solidFill>
            </a:endParaRPr>
          </a:p>
        </p:txBody>
      </p:sp>
    </p:spTree>
    <p:extLst>
      <p:ext uri="{BB962C8B-B14F-4D97-AF65-F5344CB8AC3E}">
        <p14:creationId xmlns:p14="http://schemas.microsoft.com/office/powerpoint/2010/main" val="73831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624038"/>
            <a:ext cx="3810000" cy="2127250"/>
          </a:xfrm>
          <a:prstGeom prst="rect">
            <a:avLst/>
          </a:prstGeom>
        </p:spPr>
      </p:pic>
      <p:sp>
        <p:nvSpPr>
          <p:cNvPr id="5" name="TextBox 4"/>
          <p:cNvSpPr txBox="1"/>
          <p:nvPr/>
        </p:nvSpPr>
        <p:spPr>
          <a:xfrm>
            <a:off x="5272088" y="2586038"/>
            <a:ext cx="342900" cy="461665"/>
          </a:xfrm>
          <a:prstGeom prst="rect">
            <a:avLst/>
          </a:prstGeom>
          <a:noFill/>
        </p:spPr>
        <p:txBody>
          <a:bodyPr wrap="square" rtlCol="0">
            <a:spAutoFit/>
          </a:bodyPr>
          <a:lstStyle/>
          <a:p>
            <a:r>
              <a:rPr lang="en-US" sz="2400" dirty="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719" y="1624038"/>
            <a:ext cx="2840736" cy="2130552"/>
          </a:xfrm>
          <a:prstGeom prst="rect">
            <a:avLst/>
          </a:prstGeom>
        </p:spPr>
      </p:pic>
      <p:sp>
        <p:nvSpPr>
          <p:cNvPr id="7" name="TextBox 6"/>
          <p:cNvSpPr txBox="1"/>
          <p:nvPr/>
        </p:nvSpPr>
        <p:spPr>
          <a:xfrm>
            <a:off x="9707934" y="2586037"/>
            <a:ext cx="342900" cy="461665"/>
          </a:xfrm>
          <a:prstGeom prst="rect">
            <a:avLst/>
          </a:prstGeom>
          <a:noFill/>
        </p:spPr>
        <p:txBody>
          <a:bodyPr wrap="square" rtlCol="0">
            <a:spAutoFit/>
          </a:bodyPr>
          <a:lstStyle/>
          <a:p>
            <a:r>
              <a:rPr lang="en-US" sz="2400" dirty="0"/>
              <a:t>=</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590" y="4271963"/>
            <a:ext cx="3789498" cy="2130552"/>
          </a:xfrm>
          <a:prstGeom prst="rect">
            <a:avLst/>
          </a:prstGeom>
        </p:spPr>
      </p:pic>
      <p:sp>
        <p:nvSpPr>
          <p:cNvPr id="9" name="TextBox 8"/>
          <p:cNvSpPr txBox="1"/>
          <p:nvPr/>
        </p:nvSpPr>
        <p:spPr>
          <a:xfrm>
            <a:off x="6197719" y="5106406"/>
            <a:ext cx="342900" cy="461665"/>
          </a:xfrm>
          <a:prstGeom prst="rect">
            <a:avLst/>
          </a:prstGeom>
          <a:noFill/>
        </p:spPr>
        <p:txBody>
          <a:bodyPr wrap="square" rtlCol="0">
            <a:spAutoFit/>
          </a:bodyPr>
          <a:lstStyle/>
          <a:p>
            <a:r>
              <a:rPr lang="en-US" sz="2400" dirty="0"/>
              <a: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6250" y="4271962"/>
            <a:ext cx="3804557" cy="2130552"/>
          </a:xfrm>
          <a:prstGeom prst="rect">
            <a:avLst/>
          </a:prstGeom>
        </p:spPr>
      </p:pic>
    </p:spTree>
    <p:extLst>
      <p:ext uri="{BB962C8B-B14F-4D97-AF65-F5344CB8AC3E}">
        <p14:creationId xmlns:p14="http://schemas.microsoft.com/office/powerpoint/2010/main" val="7141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Hulu</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152983"/>
            <a:ext cx="2438400" cy="3657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888" y="1152983"/>
            <a:ext cx="2487168" cy="3657600"/>
          </a:xfrm>
          <a:prstGeom prst="rect">
            <a:avLst/>
          </a:prstGeom>
        </p:spPr>
      </p:pic>
      <p:sp>
        <p:nvSpPr>
          <p:cNvPr id="6" name="TextBox 5"/>
          <p:cNvSpPr txBox="1"/>
          <p:nvPr/>
        </p:nvSpPr>
        <p:spPr>
          <a:xfrm>
            <a:off x="646111" y="5157788"/>
            <a:ext cx="2438400" cy="1200329"/>
          </a:xfrm>
          <a:prstGeom prst="rect">
            <a:avLst/>
          </a:prstGeom>
          <a:noFill/>
        </p:spPr>
        <p:txBody>
          <a:bodyPr wrap="square" rtlCol="0">
            <a:spAutoFit/>
          </a:bodyPr>
          <a:lstStyle/>
          <a:p>
            <a:r>
              <a:rPr lang="en-US" dirty="0" smtClean="0">
                <a:solidFill>
                  <a:schemeClr val="bg1"/>
                </a:solidFill>
              </a:rPr>
              <a:t>Supernatural </a:t>
            </a:r>
          </a:p>
          <a:p>
            <a:r>
              <a:rPr lang="en-US" dirty="0" smtClean="0">
                <a:solidFill>
                  <a:schemeClr val="bg1"/>
                </a:solidFill>
              </a:rPr>
              <a:t>Action, Comedy, Super Power, </a:t>
            </a:r>
            <a:r>
              <a:rPr lang="en-US" dirty="0">
                <a:solidFill>
                  <a:schemeClr val="bg1"/>
                </a:solidFill>
              </a:rPr>
              <a:t>Shounen</a:t>
            </a:r>
          </a:p>
        </p:txBody>
      </p:sp>
      <p:sp>
        <p:nvSpPr>
          <p:cNvPr id="7" name="TextBox 6"/>
          <p:cNvSpPr txBox="1"/>
          <p:nvPr/>
        </p:nvSpPr>
        <p:spPr>
          <a:xfrm>
            <a:off x="4104888" y="5157788"/>
            <a:ext cx="2487168" cy="1477328"/>
          </a:xfrm>
          <a:prstGeom prst="rect">
            <a:avLst/>
          </a:prstGeom>
          <a:noFill/>
        </p:spPr>
        <p:txBody>
          <a:bodyPr wrap="square" rtlCol="0">
            <a:spAutoFit/>
          </a:bodyPr>
          <a:lstStyle/>
          <a:p>
            <a:r>
              <a:rPr lang="en-US" dirty="0" smtClean="0">
                <a:solidFill>
                  <a:schemeClr val="bg1"/>
                </a:solidFill>
              </a:rPr>
              <a:t>Supernatural</a:t>
            </a:r>
          </a:p>
          <a:p>
            <a:r>
              <a:rPr lang="en-US" dirty="0" smtClean="0">
                <a:solidFill>
                  <a:schemeClr val="bg1"/>
                </a:solidFill>
              </a:rPr>
              <a:t>Action, Drama, Horror, Mystery, Psychological, Seinen </a:t>
            </a:r>
            <a:endParaRPr lang="en-US"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2433" y="1152983"/>
            <a:ext cx="2633538" cy="3657600"/>
          </a:xfrm>
          <a:prstGeom prst="rect">
            <a:avLst/>
          </a:prstGeom>
        </p:spPr>
      </p:pic>
      <p:sp>
        <p:nvSpPr>
          <p:cNvPr id="9" name="TextBox 8"/>
          <p:cNvSpPr txBox="1"/>
          <p:nvPr/>
        </p:nvSpPr>
        <p:spPr>
          <a:xfrm>
            <a:off x="7612433" y="5141516"/>
            <a:ext cx="2633538" cy="923330"/>
          </a:xfrm>
          <a:prstGeom prst="rect">
            <a:avLst/>
          </a:prstGeom>
          <a:noFill/>
        </p:spPr>
        <p:txBody>
          <a:bodyPr wrap="square" rtlCol="0">
            <a:spAutoFit/>
          </a:bodyPr>
          <a:lstStyle/>
          <a:p>
            <a:r>
              <a:rPr lang="en-US" dirty="0" smtClean="0">
                <a:solidFill>
                  <a:schemeClr val="bg1"/>
                </a:solidFill>
              </a:rPr>
              <a:t>Action, Adventure, Comedy, Fantasy, Kids</a:t>
            </a:r>
            <a:endParaRPr lang="en-US" dirty="0">
              <a:solidFill>
                <a:schemeClr val="bg1"/>
              </a:solidFill>
            </a:endParaRPr>
          </a:p>
        </p:txBody>
      </p:sp>
    </p:spTree>
    <p:extLst>
      <p:ext uri="{BB962C8B-B14F-4D97-AF65-F5344CB8AC3E}">
        <p14:creationId xmlns:p14="http://schemas.microsoft.com/office/powerpoint/2010/main" val="199172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Crunchyroll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2222580"/>
            <a:ext cx="4975860" cy="2065020"/>
          </a:xfrm>
          <a:prstGeom prst="rect">
            <a:avLst/>
          </a:prstGeom>
        </p:spPr>
      </p:pic>
      <p:sp>
        <p:nvSpPr>
          <p:cNvPr id="5" name="TextBox 4"/>
          <p:cNvSpPr txBox="1"/>
          <p:nvPr/>
        </p:nvSpPr>
        <p:spPr>
          <a:xfrm>
            <a:off x="646111" y="1853248"/>
            <a:ext cx="4975860" cy="369332"/>
          </a:xfrm>
          <a:prstGeom prst="rect">
            <a:avLst/>
          </a:prstGeom>
          <a:noFill/>
        </p:spPr>
        <p:txBody>
          <a:bodyPr wrap="square" rtlCol="0">
            <a:spAutoFit/>
          </a:bodyPr>
          <a:lstStyle/>
          <a:p>
            <a:r>
              <a:rPr lang="en-US" dirty="0" smtClean="0"/>
              <a:t>User 1 Recommendations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971" y="2222580"/>
            <a:ext cx="4975860" cy="206502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4792980"/>
            <a:ext cx="4975860" cy="206502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1971" y="4792980"/>
            <a:ext cx="4975860" cy="2065020"/>
          </a:xfrm>
          <a:prstGeom prst="rect">
            <a:avLst/>
          </a:prstGeom>
        </p:spPr>
      </p:pic>
      <p:sp>
        <p:nvSpPr>
          <p:cNvPr id="9" name="TextBox 8"/>
          <p:cNvSpPr txBox="1"/>
          <p:nvPr/>
        </p:nvSpPr>
        <p:spPr>
          <a:xfrm>
            <a:off x="5621971" y="1853248"/>
            <a:ext cx="4975860" cy="369332"/>
          </a:xfrm>
          <a:prstGeom prst="rect">
            <a:avLst/>
          </a:prstGeom>
          <a:noFill/>
        </p:spPr>
        <p:txBody>
          <a:bodyPr wrap="square" rtlCol="0">
            <a:spAutoFit/>
          </a:bodyPr>
          <a:lstStyle/>
          <a:p>
            <a:r>
              <a:rPr lang="en-US" dirty="0" smtClean="0"/>
              <a:t>User 2 Recommendations</a:t>
            </a:r>
            <a:endParaRPr lang="en-US" dirty="0"/>
          </a:p>
        </p:txBody>
      </p:sp>
      <p:sp>
        <p:nvSpPr>
          <p:cNvPr id="10" name="TextBox 9"/>
          <p:cNvSpPr txBox="1"/>
          <p:nvPr/>
        </p:nvSpPr>
        <p:spPr>
          <a:xfrm>
            <a:off x="646111" y="4355624"/>
            <a:ext cx="4975860" cy="369332"/>
          </a:xfrm>
          <a:prstGeom prst="rect">
            <a:avLst/>
          </a:prstGeom>
          <a:noFill/>
        </p:spPr>
        <p:txBody>
          <a:bodyPr wrap="square" rtlCol="0">
            <a:spAutoFit/>
          </a:bodyPr>
          <a:lstStyle/>
          <a:p>
            <a:r>
              <a:rPr lang="en-US" dirty="0" smtClean="0"/>
              <a:t>User 3 Recommendations</a:t>
            </a:r>
            <a:endParaRPr lang="en-US" dirty="0"/>
          </a:p>
        </p:txBody>
      </p:sp>
      <p:sp>
        <p:nvSpPr>
          <p:cNvPr id="11" name="TextBox 10"/>
          <p:cNvSpPr txBox="1"/>
          <p:nvPr/>
        </p:nvSpPr>
        <p:spPr>
          <a:xfrm>
            <a:off x="5621971" y="4355624"/>
            <a:ext cx="4975860" cy="369332"/>
          </a:xfrm>
          <a:prstGeom prst="rect">
            <a:avLst/>
          </a:prstGeom>
          <a:noFill/>
        </p:spPr>
        <p:txBody>
          <a:bodyPr wrap="square" rtlCol="0">
            <a:spAutoFit/>
          </a:bodyPr>
          <a:lstStyle/>
          <a:p>
            <a:r>
              <a:rPr lang="en-US" dirty="0" smtClean="0"/>
              <a:t>User 4 Recommendations</a:t>
            </a:r>
            <a:endParaRPr lang="en-US" dirty="0"/>
          </a:p>
        </p:txBody>
      </p:sp>
    </p:spTree>
    <p:extLst>
      <p:ext uri="{BB962C8B-B14F-4D97-AF65-F5344CB8AC3E}">
        <p14:creationId xmlns:p14="http://schemas.microsoft.com/office/powerpoint/2010/main" val="66212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Genre Similarity Recommender</a:t>
            </a:r>
          </a:p>
        </p:txBody>
      </p:sp>
      <p:sp>
        <p:nvSpPr>
          <p:cNvPr id="3" name="Content Placeholder 2"/>
          <p:cNvSpPr>
            <a:spLocks noGrp="1"/>
          </p:cNvSpPr>
          <p:nvPr>
            <p:ph idx="1"/>
          </p:nvPr>
        </p:nvSpPr>
        <p:spPr/>
        <p:txBody>
          <a:bodyPr/>
          <a:lstStyle/>
          <a:p>
            <a:r>
              <a:rPr lang="en-US" dirty="0" smtClean="0"/>
              <a:t>k-NN Classification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2550458"/>
            <a:ext cx="3543300" cy="3200400"/>
          </a:xfrm>
          <a:prstGeom prst="rect">
            <a:avLst/>
          </a:prstGeom>
        </p:spPr>
      </p:pic>
    </p:spTree>
    <p:extLst>
      <p:ext uri="{BB962C8B-B14F-4D97-AF65-F5344CB8AC3E}">
        <p14:creationId xmlns:p14="http://schemas.microsoft.com/office/powerpoint/2010/main" val="1580826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Genre Similarity Recommender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301750"/>
            <a:ext cx="1577763" cy="2286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270" y="1301750"/>
            <a:ext cx="1552437" cy="2286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358" y="1311733"/>
            <a:ext cx="1644613" cy="2286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707" y="1311733"/>
            <a:ext cx="1467651" cy="2286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971" y="1301750"/>
            <a:ext cx="1612388" cy="2286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524" y="4171950"/>
            <a:ext cx="1572213" cy="2286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7270" y="4171950"/>
            <a:ext cx="1524000" cy="2286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1270" y="4171950"/>
            <a:ext cx="1620513" cy="22860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1783" y="4171950"/>
            <a:ext cx="1621277" cy="22860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76829" y="4171950"/>
            <a:ext cx="1613644" cy="2286000"/>
          </a:xfrm>
          <a:prstGeom prst="rect">
            <a:avLst/>
          </a:prstGeom>
        </p:spPr>
      </p:pic>
    </p:spTree>
    <p:extLst>
      <p:ext uri="{BB962C8B-B14F-4D97-AF65-F5344CB8AC3E}">
        <p14:creationId xmlns:p14="http://schemas.microsoft.com/office/powerpoint/2010/main" val="15419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Popularity Engine</a:t>
            </a:r>
            <a:endParaRPr lang="en-US" dirty="0"/>
          </a:p>
        </p:txBody>
      </p:sp>
      <p:sp>
        <p:nvSpPr>
          <p:cNvPr id="4" name="Content Placeholder 2"/>
          <p:cNvSpPr>
            <a:spLocks noGrp="1"/>
          </p:cNvSpPr>
          <p:nvPr>
            <p:ph idx="1"/>
          </p:nvPr>
        </p:nvSpPr>
        <p:spPr>
          <a:xfrm>
            <a:off x="1103312" y="2052918"/>
            <a:ext cx="8946541" cy="4195481"/>
          </a:xfrm>
        </p:spPr>
        <p:txBody>
          <a:bodyPr/>
          <a:lstStyle/>
          <a:p>
            <a:r>
              <a:rPr lang="en-US" dirty="0" smtClean="0"/>
              <a:t>Removed Anime With &lt; 2000 Ratings</a:t>
            </a:r>
          </a:p>
          <a:p>
            <a:r>
              <a:rPr lang="en-US" dirty="0" smtClean="0"/>
              <a:t>Train/Test 80/20 Split</a:t>
            </a:r>
            <a:endParaRPr lang="en-US" dirty="0"/>
          </a:p>
          <a:p>
            <a:r>
              <a:rPr lang="en-US" dirty="0" smtClean="0"/>
              <a:t>RSME </a:t>
            </a:r>
            <a:r>
              <a:rPr lang="mr-IN" dirty="0" smtClean="0"/>
              <a:t>–</a:t>
            </a:r>
            <a:r>
              <a:rPr lang="en-US" dirty="0" smtClean="0"/>
              <a:t> measures difference between predicted and actual values</a:t>
            </a:r>
          </a:p>
          <a:p>
            <a:pPr lvl="1"/>
            <a:r>
              <a:rPr lang="en-US" dirty="0" smtClean="0"/>
              <a:t>1.49273 </a:t>
            </a:r>
            <a:r>
              <a:rPr lang="en-US" dirty="0" smtClean="0">
                <a:sym typeface="Wingdings"/>
              </a:rPr>
              <a:t> 1.02209</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312" y="3962399"/>
            <a:ext cx="1622559" cy="2286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330" y="3962399"/>
            <a:ext cx="1668788" cy="2286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569" y="3962399"/>
            <a:ext cx="1633063" cy="2286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1816" y="3962399"/>
            <a:ext cx="1524000" cy="2286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0514" y="3962399"/>
            <a:ext cx="1699589" cy="2286000"/>
          </a:xfrm>
          <a:prstGeom prst="rect">
            <a:avLst/>
          </a:prstGeom>
        </p:spPr>
      </p:pic>
    </p:spTree>
    <p:extLst>
      <p:ext uri="{BB962C8B-B14F-4D97-AF65-F5344CB8AC3E}">
        <p14:creationId xmlns:p14="http://schemas.microsoft.com/office/powerpoint/2010/main" val="178516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933</TotalTime>
  <Words>304</Words>
  <Application>Microsoft Macintosh PowerPoint</Application>
  <PresentationFormat>Widescreen</PresentationFormat>
  <Paragraphs>62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Century Gothic</vt:lpstr>
      <vt:lpstr>Mangal</vt:lpstr>
      <vt:lpstr>Wingdings</vt:lpstr>
      <vt:lpstr>Wingdings 3</vt:lpstr>
      <vt:lpstr>Arial</vt:lpstr>
      <vt:lpstr>Ion</vt:lpstr>
      <vt:lpstr>Anime Recommender Engine</vt:lpstr>
      <vt:lpstr>Why Anime?</vt:lpstr>
      <vt:lpstr>Netflix</vt:lpstr>
      <vt:lpstr>Netflix</vt:lpstr>
      <vt:lpstr>Hulu</vt:lpstr>
      <vt:lpstr>Crunchyroll</vt:lpstr>
      <vt:lpstr>Genre Similarity Recommender</vt:lpstr>
      <vt:lpstr>Genre Similarity Recommender</vt:lpstr>
      <vt:lpstr>Popularity Engine</vt:lpstr>
      <vt:lpstr>Collaborative Filtering Engine</vt:lpstr>
      <vt:lpstr>Collaborative Filtering Engine</vt:lpstr>
      <vt:lpstr>Popularity vs. Pearson vs. Cosine</vt:lpstr>
      <vt:lpstr>Ricky’s Recommendations</vt:lpstr>
      <vt:lpstr>Chris’ Recommendations</vt:lpstr>
      <vt:lpstr>Christina’s Recommendations</vt:lpstr>
      <vt:lpstr>Future Plans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Anime Recommender Engine</dc:title>
  <dc:creator>Chris Gray</dc:creator>
  <cp:lastModifiedBy>Chris Gray</cp:lastModifiedBy>
  <cp:revision>26</cp:revision>
  <dcterms:created xsi:type="dcterms:W3CDTF">2017-07-13T17:46:07Z</dcterms:created>
  <dcterms:modified xsi:type="dcterms:W3CDTF">2017-07-14T09:19:23Z</dcterms:modified>
</cp:coreProperties>
</file>